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0" r:id="rId10"/>
    <p:sldId id="285" r:id="rId11"/>
    <p:sldId id="286" r:id="rId12"/>
    <p:sldId id="284" r:id="rId13"/>
    <p:sldId id="267" r:id="rId14"/>
    <p:sldId id="287" r:id="rId15"/>
    <p:sldId id="271" r:id="rId16"/>
    <p:sldId id="272" r:id="rId17"/>
    <p:sldId id="273" r:id="rId18"/>
    <p:sldId id="274" r:id="rId19"/>
    <p:sldId id="279" r:id="rId20"/>
    <p:sldId id="275" r:id="rId21"/>
    <p:sldId id="276" r:id="rId22"/>
    <p:sldId id="277" r:id="rId23"/>
    <p:sldId id="278" r:id="rId24"/>
    <p:sldId id="268" r:id="rId25"/>
    <p:sldId id="293" r:id="rId26"/>
    <p:sldId id="294" r:id="rId27"/>
    <p:sldId id="295" r:id="rId28"/>
    <p:sldId id="296" r:id="rId29"/>
    <p:sldId id="269" r:id="rId30"/>
    <p:sldId id="288" r:id="rId31"/>
    <p:sldId id="289" r:id="rId32"/>
    <p:sldId id="290" r:id="rId33"/>
    <p:sldId id="291" r:id="rId34"/>
    <p:sldId id="292" r:id="rId35"/>
    <p:sldId id="265" r:id="rId36"/>
    <p:sldId id="270" r:id="rId37"/>
    <p:sldId id="266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868" autoAdjust="0"/>
    <p:restoredTop sz="94660"/>
  </p:normalViewPr>
  <p:slideViewPr>
    <p:cSldViewPr>
      <p:cViewPr varScale="1">
        <p:scale>
          <a:sx n="82" d="100"/>
          <a:sy n="82" d="100"/>
        </p:scale>
        <p:origin x="-7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                    Да</c:v>
                </c:pt>
                <c:pt idx="1">
                  <c:v>                  НЕТ</c:v>
                </c:pt>
                <c:pt idx="2">
                  <c:v>        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                    Да</c:v>
                </c:pt>
                <c:pt idx="1">
                  <c:v>                  НЕТ</c:v>
                </c:pt>
                <c:pt idx="2">
                  <c:v>        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                    Да</c:v>
                </c:pt>
                <c:pt idx="1">
                  <c:v>                  НЕТ</c:v>
                </c:pt>
                <c:pt idx="2">
                  <c:v>         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overlap val="100"/>
        <c:axId val="67068672"/>
        <c:axId val="67070208"/>
      </c:barChart>
      <c:catAx>
        <c:axId val="67068672"/>
        <c:scaling>
          <c:orientation val="minMax"/>
        </c:scaling>
        <c:axPos val="b"/>
        <c:tickLblPos val="nextTo"/>
        <c:crossAx val="67070208"/>
        <c:crosses val="autoZero"/>
        <c:auto val="1"/>
        <c:lblAlgn val="ctr"/>
        <c:lblOffset val="100"/>
      </c:catAx>
      <c:valAx>
        <c:axId val="67070208"/>
        <c:scaling>
          <c:orientation val="minMax"/>
        </c:scaling>
        <c:axPos val="l"/>
        <c:majorGridlines/>
        <c:numFmt formatCode="0%" sourceLinked="1"/>
        <c:tickLblPos val="nextTo"/>
        <c:crossAx val="6706867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Ухудшилось</c:v>
                </c:pt>
                <c:pt idx="1">
                  <c:v>Улучшилось</c:v>
                </c:pt>
                <c:pt idx="2">
                  <c:v>Без изменений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64</c:v>
                </c:pt>
                <c:pt idx="1">
                  <c:v>24</c:v>
                </c:pt>
                <c:pt idx="2">
                  <c:v>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Ухудшилось</c:v>
                </c:pt>
                <c:pt idx="1">
                  <c:v>Улучшилось</c:v>
                </c:pt>
                <c:pt idx="2">
                  <c:v>Без изменений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Ухудшилось</c:v>
                </c:pt>
                <c:pt idx="1">
                  <c:v>Улучшилось</c:v>
                </c:pt>
                <c:pt idx="2">
                  <c:v>Без изменений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axId val="67099264"/>
        <c:axId val="67105152"/>
      </c:barChart>
      <c:catAx>
        <c:axId val="67099264"/>
        <c:scaling>
          <c:orientation val="minMax"/>
        </c:scaling>
        <c:axPos val="b"/>
        <c:tickLblPos val="nextTo"/>
        <c:crossAx val="67105152"/>
        <c:crosses val="autoZero"/>
        <c:auto val="1"/>
        <c:lblAlgn val="ctr"/>
        <c:lblOffset val="100"/>
      </c:catAx>
      <c:valAx>
        <c:axId val="67105152"/>
        <c:scaling>
          <c:orientation val="minMax"/>
        </c:scaling>
        <c:axPos val="l"/>
        <c:majorGridlines/>
        <c:numFmt formatCode="General" sourceLinked="1"/>
        <c:tickLblPos val="nextTo"/>
        <c:crossAx val="6709926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80</c:v>
                </c:pt>
                <c:pt idx="1">
                  <c:v>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overlap val="100"/>
        <c:axId val="54777728"/>
        <c:axId val="54779264"/>
      </c:barChart>
      <c:catAx>
        <c:axId val="54777728"/>
        <c:scaling>
          <c:orientation val="minMax"/>
        </c:scaling>
        <c:axPos val="b"/>
        <c:tickLblPos val="nextTo"/>
        <c:crossAx val="54779264"/>
        <c:crosses val="autoZero"/>
        <c:auto val="1"/>
        <c:lblAlgn val="ctr"/>
        <c:lblOffset val="100"/>
      </c:catAx>
      <c:valAx>
        <c:axId val="54779264"/>
        <c:scaling>
          <c:orientation val="minMax"/>
        </c:scaling>
        <c:axPos val="l"/>
        <c:majorGridlines/>
        <c:numFmt formatCode="General" sourceLinked="1"/>
        <c:tickLblPos val="nextTo"/>
        <c:crossAx val="5477772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88</c:v>
                </c:pt>
                <c:pt idx="1">
                  <c:v>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axId val="67907968"/>
        <c:axId val="67909504"/>
      </c:barChart>
      <c:catAx>
        <c:axId val="67907968"/>
        <c:scaling>
          <c:orientation val="minMax"/>
        </c:scaling>
        <c:axPos val="b"/>
        <c:tickLblPos val="nextTo"/>
        <c:crossAx val="67909504"/>
        <c:crosses val="autoZero"/>
        <c:auto val="1"/>
        <c:lblAlgn val="ctr"/>
        <c:lblOffset val="100"/>
      </c:catAx>
      <c:valAx>
        <c:axId val="67909504"/>
        <c:scaling>
          <c:orientation val="minMax"/>
        </c:scaling>
        <c:axPos val="l"/>
        <c:majorGridlines/>
        <c:numFmt formatCode="General" sourceLinked="1"/>
        <c:tickLblPos val="nextTo"/>
        <c:crossAx val="6790796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E9B5-A522-4896-9C13-F8CD20AC5786}" type="datetimeFigureOut">
              <a:rPr lang="ru-RU" smtClean="0"/>
              <a:pPr/>
              <a:t>26.11.2010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0095-C562-4989-8EB1-CCFC6EB5277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E9B5-A522-4896-9C13-F8CD20AC5786}" type="datetimeFigureOut">
              <a:rPr lang="ru-RU" smtClean="0"/>
              <a:pPr/>
              <a:t>26.11.2010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0095-C562-4989-8EB1-CCFC6EB527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E9B5-A522-4896-9C13-F8CD20AC5786}" type="datetimeFigureOut">
              <a:rPr lang="ru-RU" smtClean="0"/>
              <a:pPr/>
              <a:t>26.11.2010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0095-C562-4989-8EB1-CCFC6EB527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E9B5-A522-4896-9C13-F8CD20AC5786}" type="datetimeFigureOut">
              <a:rPr lang="ru-RU" smtClean="0"/>
              <a:pPr/>
              <a:t>26.11.2010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0095-C562-4989-8EB1-CCFC6EB527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E9B5-A522-4896-9C13-F8CD20AC5786}" type="datetimeFigureOut">
              <a:rPr lang="ru-RU" smtClean="0"/>
              <a:pPr/>
              <a:t>26.11.2010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5370095-C562-4989-8EB1-CCFC6EB527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E9B5-A522-4896-9C13-F8CD20AC5786}" type="datetimeFigureOut">
              <a:rPr lang="ru-RU" smtClean="0"/>
              <a:pPr/>
              <a:t>26.11.2010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0095-C562-4989-8EB1-CCFC6EB527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E9B5-A522-4896-9C13-F8CD20AC5786}" type="datetimeFigureOut">
              <a:rPr lang="ru-RU" smtClean="0"/>
              <a:pPr/>
              <a:t>26.11.2010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0095-C562-4989-8EB1-CCFC6EB527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E9B5-A522-4896-9C13-F8CD20AC5786}" type="datetimeFigureOut">
              <a:rPr lang="ru-RU" smtClean="0"/>
              <a:pPr/>
              <a:t>26.11.2010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0095-C562-4989-8EB1-CCFC6EB527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E9B5-A522-4896-9C13-F8CD20AC5786}" type="datetimeFigureOut">
              <a:rPr lang="ru-RU" smtClean="0"/>
              <a:pPr/>
              <a:t>26.11.2010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0095-C562-4989-8EB1-CCFC6EB527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E9B5-A522-4896-9C13-F8CD20AC5786}" type="datetimeFigureOut">
              <a:rPr lang="ru-RU" smtClean="0"/>
              <a:pPr/>
              <a:t>26.11.2010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0095-C562-4989-8EB1-CCFC6EB527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E9B5-A522-4896-9C13-F8CD20AC5786}" type="datetimeFigureOut">
              <a:rPr lang="ru-RU" smtClean="0"/>
              <a:pPr/>
              <a:t>26.11.2010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0095-C562-4989-8EB1-CCFC6EB527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AC7E9B5-A522-4896-9C13-F8CD20AC5786}" type="datetimeFigureOut">
              <a:rPr lang="ru-RU" smtClean="0"/>
              <a:pPr/>
              <a:t>26.11.2010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5370095-C562-4989-8EB1-CCFC6EB527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eco.rian.ru/ecophoto/20100604/242508533_4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00034" y="357166"/>
            <a:ext cx="8229600" cy="1571636"/>
          </a:xfrm>
        </p:spPr>
        <p:txBody>
          <a:bodyPr>
            <a:normAutofit/>
          </a:bodyPr>
          <a:lstStyle/>
          <a:p>
            <a:r>
              <a:rPr lang="ru-RU" sz="6600" dirty="0" smtClean="0"/>
              <a:t>Проект</a:t>
            </a:r>
            <a:endParaRPr lang="ru-RU" sz="66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216900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Определение  </a:t>
            </a:r>
            <a:r>
              <a:rPr lang="ru-RU" sz="3600" b="1" dirty="0" smtClean="0">
                <a:solidFill>
                  <a:srgbClr val="7030A0"/>
                </a:solidFill>
              </a:rPr>
              <a:t>загрязненности</a:t>
            </a:r>
            <a:r>
              <a:rPr lang="ru-RU" sz="3600" b="1" dirty="0" smtClean="0">
                <a:solidFill>
                  <a:srgbClr val="7030A0"/>
                </a:solidFill>
              </a:rPr>
              <a:t> </a:t>
            </a:r>
            <a:r>
              <a:rPr lang="ru-RU" sz="3600" b="1" dirty="0" smtClean="0">
                <a:solidFill>
                  <a:srgbClr val="7030A0"/>
                </a:solidFill>
              </a:rPr>
              <a:t>бытовым мусором</a:t>
            </a:r>
            <a:endParaRPr lang="ru-RU" sz="3600" b="1" dirty="0" smtClean="0">
              <a:solidFill>
                <a:srgbClr val="7030A0"/>
              </a:solidFill>
            </a:endParaRPr>
          </a:p>
          <a:p>
            <a:r>
              <a:rPr lang="ru-RU" sz="3600" b="1" dirty="0" smtClean="0">
                <a:solidFill>
                  <a:srgbClr val="7030A0"/>
                </a:solidFill>
              </a:rPr>
              <a:t>природных окрестностей </a:t>
            </a:r>
          </a:p>
          <a:p>
            <a:r>
              <a:rPr lang="ru-RU" sz="3600" b="1" dirty="0" smtClean="0">
                <a:solidFill>
                  <a:srgbClr val="7030A0"/>
                </a:solidFill>
              </a:rPr>
              <a:t>села  Хилогосон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Знаете ли Вы…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42910" y="2214553"/>
            <a:ext cx="8143932" cy="3957963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Гарбология  - это мусороведение.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Брошенная упаковка из бумаги пролежит – 1-2 года, из полиэтилена – 90-100 лет. Консервная банка 80-100лет. Стекло  - тысячи лет, практически вечно.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Глобальная </a:t>
            </a:r>
            <a:br>
              <a:rPr lang="ru-RU" dirty="0" smtClean="0"/>
            </a:br>
            <a:r>
              <a:rPr lang="ru-RU" dirty="0" smtClean="0"/>
              <a:t>экологическая проблема</a:t>
            </a:r>
            <a:endParaRPr lang="ru-RU" dirty="0"/>
          </a:p>
        </p:txBody>
      </p:sp>
      <p:pic>
        <p:nvPicPr>
          <p:cNvPr id="4" name="Содержимое 3" descr="Проблема экологии в Китае (30 фотографий), photo:6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52625" y="2216150"/>
            <a:ext cx="523875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Экологическая проблема  страны</a:t>
            </a:r>
            <a:endParaRPr lang="ru-RU" dirty="0"/>
          </a:p>
        </p:txBody>
      </p:sp>
      <p:pic>
        <p:nvPicPr>
          <p:cNvPr id="4" name="Содержимое 3" descr="Полигон для утилизации бытовых отходов &quot;Ашитково&quot;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600200" y="1973262"/>
            <a:ext cx="5943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100194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2 этап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571612"/>
            <a:ext cx="7772400" cy="4929222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00B0F0"/>
                </a:solidFill>
              </a:rPr>
              <a:t>Проведение социального опроса среди  учащихся и жителей села Хилогосон</a:t>
            </a:r>
            <a:endParaRPr lang="ru-RU" sz="5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7772400" cy="1357322"/>
          </a:xfrm>
        </p:spPr>
        <p:txBody>
          <a:bodyPr/>
          <a:lstStyle/>
          <a:p>
            <a:pPr algn="ctr"/>
            <a:r>
              <a:rPr lang="ru-RU" dirty="0" smtClean="0"/>
              <a:t>Социальный опрос учащихся </a:t>
            </a:r>
            <a:endParaRPr lang="ru-RU" dirty="0"/>
          </a:p>
        </p:txBody>
      </p:sp>
      <p:pic>
        <p:nvPicPr>
          <p:cNvPr id="1026" name="Picture 2" descr="C:\Documents and Settings\Admin\Рабочий стол\gh\SAM_02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071678"/>
            <a:ext cx="7081664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Результаты соц. опроса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571612"/>
            <a:ext cx="4040188" cy="167957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1.Является ли актуальной и </a:t>
            </a:r>
            <a:r>
              <a:rPr lang="ru-RU" dirty="0" smtClean="0"/>
              <a:t>наиболее важной  проблема засорения нашей  местности?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643051"/>
            <a:ext cx="4041775" cy="185738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2.Как вы думаете улучшилось или ухудшилось состояние нашей местности за последние 5 лет?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2"/>
          </p:nvPr>
        </p:nvGraphicFramePr>
        <p:xfrm>
          <a:off x="457200" y="3714750"/>
          <a:ext cx="4040188" cy="2589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sz="quarter" idx="4"/>
          </p:nvPr>
        </p:nvGraphicFramePr>
        <p:xfrm>
          <a:off x="4645025" y="3714750"/>
          <a:ext cx="4041775" cy="2589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Graphic spid="7" grpId="0">
        <p:bldAsOne/>
      </p:bldGraphic>
      <p:bldGraphic spid="8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3.Назовите причины загрязнения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1.Халатное отношение  жителей села к природе.</a:t>
            </a:r>
          </a:p>
          <a:p>
            <a:pPr>
              <a:buNone/>
            </a:pPr>
            <a:r>
              <a:rPr lang="ru-RU" dirty="0" smtClean="0"/>
              <a:t>2.Экологическая неграмотность большей части населения.</a:t>
            </a:r>
          </a:p>
          <a:p>
            <a:pPr>
              <a:buNone/>
            </a:pPr>
            <a:r>
              <a:rPr lang="ru-RU" dirty="0" smtClean="0"/>
              <a:t>3.</a:t>
            </a:r>
            <a:r>
              <a:rPr lang="en-US" dirty="0" smtClean="0"/>
              <a:t> </a:t>
            </a:r>
            <a:r>
              <a:rPr lang="ru-RU" dirty="0" smtClean="0"/>
              <a:t>Бесконтрольность местных органов власти.</a:t>
            </a:r>
          </a:p>
          <a:p>
            <a:pPr>
              <a:buNone/>
            </a:pPr>
            <a:r>
              <a:rPr lang="ru-RU" dirty="0" smtClean="0"/>
              <a:t>4.Безнаказанность.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4.Знаете ли Вы, где находится санкционированная свалка?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229600" cy="131807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5.Ощущаете ли Вы влияние загрязнённости на ваше здоровье и настроение ?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143125"/>
          <a:ext cx="8229600" cy="4029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210389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6.Как Вы думаете, что будет с природой и населением в скором будущем, если будет продолжаться засорение природных окрестностей села?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857496"/>
            <a:ext cx="7972452" cy="3315020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Заболевания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Большой ущерб природе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Экологическая проблема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2246770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rgbClr val="0070C0"/>
                </a:solidFill>
              </a:rPr>
              <a:t>Цель: </a:t>
            </a:r>
            <a:r>
              <a:rPr lang="ru-RU" sz="3100" dirty="0" smtClean="0">
                <a:solidFill>
                  <a:srgbClr val="0070C0"/>
                </a:solidFill>
              </a:rPr>
              <a:t>определить загрязнённость бытовым мусором природных окрестностей села Хилогосон</a:t>
            </a:r>
            <a:r>
              <a:rPr lang="ru-RU" sz="3600" dirty="0" smtClean="0">
                <a:solidFill>
                  <a:srgbClr val="0070C0"/>
                </a:solidFill>
              </a:rPr>
              <a:t/>
            </a:r>
            <a:br>
              <a:rPr lang="ru-RU" sz="3600" dirty="0" smtClean="0">
                <a:solidFill>
                  <a:srgbClr val="0070C0"/>
                </a:solidFill>
              </a:rPr>
            </a:br>
            <a:r>
              <a:rPr lang="ru-RU" sz="3600" dirty="0" smtClean="0">
                <a:solidFill>
                  <a:srgbClr val="0070C0"/>
                </a:solidFill>
              </a:rPr>
              <a:t>  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74364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Задачи: </a:t>
            </a:r>
          </a:p>
          <a:p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1. Изучить проблему загрязнения мусором окружающей среды из различных источников.</a:t>
            </a:r>
          </a:p>
          <a:p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2. Провести обследование определённого участка и выявить степень загрязнённости.</a:t>
            </a:r>
          </a:p>
          <a:p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3. Разработать рекомендации для жителей села на основе полученных данных.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8895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7.Какие виды отходов </a:t>
            </a:r>
            <a:br>
              <a:rPr lang="ru-RU" dirty="0" smtClean="0"/>
            </a:br>
            <a:r>
              <a:rPr lang="ru-RU" dirty="0" smtClean="0"/>
              <a:t>в вашем доме накапливается больше всего?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5"/>
            <a:ext cx="8229600" cy="3957962"/>
          </a:xfrm>
        </p:spPr>
        <p:txBody>
          <a:bodyPr/>
          <a:lstStyle/>
          <a:p>
            <a:r>
              <a:rPr lang="ru-RU" dirty="0" smtClean="0"/>
              <a:t>Пищевые отходы – 30%</a:t>
            </a:r>
          </a:p>
          <a:p>
            <a:r>
              <a:rPr lang="ru-RU" dirty="0" smtClean="0"/>
              <a:t>Различные виды бумаги – 8%</a:t>
            </a:r>
          </a:p>
          <a:p>
            <a:r>
              <a:rPr lang="ru-RU" dirty="0" smtClean="0"/>
              <a:t>Металл – 3%</a:t>
            </a:r>
          </a:p>
          <a:p>
            <a:r>
              <a:rPr lang="ru-RU" dirty="0" smtClean="0"/>
              <a:t>Синтетические упаковочные материалы – 52%</a:t>
            </a:r>
          </a:p>
          <a:p>
            <a:r>
              <a:rPr lang="ru-RU" dirty="0" smtClean="0"/>
              <a:t>Другие отходы - 7%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8. Приведите примеры вторичного использования вами старых вещей , </a:t>
            </a:r>
            <a:b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упаковок и др.?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Изготовление поделок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Строительство теплиц из пластиковых бутылок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Использование упаковок под рассаду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Помощь малоимущим семьям вещами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1000" r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96101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9. Предложите пути решения проблемы загрязнения бытовым мусором природных окрестностей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400052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Вывоз мусора на санкционированную свалку</a:t>
            </a:r>
          </a:p>
          <a:p>
            <a:r>
              <a:rPr lang="ru-RU" sz="2800" dirty="0" smtClean="0"/>
              <a:t>Административные наказания</a:t>
            </a:r>
          </a:p>
          <a:p>
            <a:r>
              <a:rPr lang="ru-RU" sz="2800" dirty="0" smtClean="0"/>
              <a:t>Строгий контроль администрации сельского поселения</a:t>
            </a:r>
          </a:p>
          <a:p>
            <a:r>
              <a:rPr lang="ru-RU" sz="2800" dirty="0" smtClean="0"/>
              <a:t>Просветительская деятельность</a:t>
            </a:r>
          </a:p>
          <a:p>
            <a:r>
              <a:rPr lang="ru-RU" sz="2800" dirty="0" smtClean="0"/>
              <a:t>Участие всех жителей в решении проблемы</a:t>
            </a:r>
          </a:p>
          <a:p>
            <a:r>
              <a:rPr lang="ru-RU" sz="2800" dirty="0" smtClean="0"/>
              <a:t>Вторичное использование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23896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10. Какой  личный вклад Вы можете внести в решение данной проблемы?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1"/>
            <a:ext cx="8229600" cy="3815086"/>
          </a:xfrm>
        </p:spPr>
        <p:txBody>
          <a:bodyPr/>
          <a:lstStyle/>
          <a:p>
            <a:r>
              <a:rPr lang="ru-RU" dirty="0" smtClean="0"/>
              <a:t>Помощь в уборке территории</a:t>
            </a:r>
          </a:p>
          <a:p>
            <a:r>
              <a:rPr lang="ru-RU" dirty="0" smtClean="0"/>
              <a:t>Просветительская работа</a:t>
            </a:r>
          </a:p>
          <a:p>
            <a:r>
              <a:rPr lang="ru-RU" dirty="0" smtClean="0"/>
              <a:t>Воспитание в семье </a:t>
            </a:r>
          </a:p>
          <a:p>
            <a:r>
              <a:rPr lang="ru-RU" dirty="0" smtClean="0"/>
              <a:t>Показ личного примера</a:t>
            </a:r>
          </a:p>
          <a:p>
            <a:r>
              <a:rPr lang="ru-RU" dirty="0" smtClean="0"/>
              <a:t>Вывоз мусора только на санкционированную свалку</a:t>
            </a:r>
          </a:p>
          <a:p>
            <a:r>
              <a:rPr lang="ru-RU" dirty="0" smtClean="0"/>
              <a:t>Озеленение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85906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3 этап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643050"/>
            <a:ext cx="7772400" cy="478634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Исследование </a:t>
            </a:r>
          </a:p>
          <a:p>
            <a:pPr algn="ctr"/>
            <a:r>
              <a:rPr lang="ru-RU" sz="4400" dirty="0" smtClean="0"/>
              <a:t>«Определение загрязнённости бытовым мусором природных окрестностей села Хилогосон»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7851866" cy="1428760"/>
          </a:xfrm>
        </p:spPr>
        <p:txBody>
          <a:bodyPr/>
          <a:lstStyle/>
          <a:p>
            <a:pPr algn="ctr"/>
            <a:r>
              <a:rPr lang="ru-RU" dirty="0" smtClean="0"/>
              <a:t>Проблема бытового мусора </a:t>
            </a:r>
            <a:endParaRPr lang="ru-RU" dirty="0"/>
          </a:p>
        </p:txBody>
      </p:sp>
      <p:pic>
        <p:nvPicPr>
          <p:cNvPr id="6146" name="Picture 2" descr="C:\Documents and Settings\Admin\Рабочий стол\gh\SAM_02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285992"/>
            <a:ext cx="7429552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12876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Обследование участка местности</a:t>
            </a:r>
            <a:endParaRPr lang="ru-RU" dirty="0"/>
          </a:p>
        </p:txBody>
      </p:sp>
      <p:pic>
        <p:nvPicPr>
          <p:cNvPr id="7170" name="Picture 2" descr="C:\Documents and Settings\Admin\Рабочий стол\gh\SAM_02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357430"/>
            <a:ext cx="7358114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11448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Определение площади распространения мусора</a:t>
            </a:r>
            <a:endParaRPr lang="ru-RU" dirty="0"/>
          </a:p>
        </p:txBody>
      </p:sp>
      <p:pic>
        <p:nvPicPr>
          <p:cNvPr id="8194" name="Picture 2" descr="C:\Documents and Settings\Admin\Рабочий стол\gh\SAM_02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928802"/>
            <a:ext cx="7000924" cy="4638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0"/>
            <a:ext cx="7772400" cy="12858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Определение видов мусора</a:t>
            </a:r>
            <a:endParaRPr lang="ru-RU" dirty="0"/>
          </a:p>
        </p:txBody>
      </p:sp>
      <p:pic>
        <p:nvPicPr>
          <p:cNvPr id="9218" name="Picture 2" descr="C:\Documents and Settings\Admin\Рабочий стол\gh\SAM_02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71613"/>
            <a:ext cx="7715304" cy="5062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4 этап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857364"/>
            <a:ext cx="8229600" cy="470916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Просветительская работа среди населения села Хилогосон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5747550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rgbClr val="FFFF00"/>
                </a:solidFill>
              </a:rPr>
              <a:t>Объект: природные окрестности села Хилогосон.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Предмет: загрязнённость твёрдыми бытовыми отходами.</a:t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Беседа с учащимися </a:t>
            </a:r>
            <a:br>
              <a:rPr lang="ru-RU" dirty="0" smtClean="0"/>
            </a:br>
            <a:r>
              <a:rPr lang="ru-RU" dirty="0" smtClean="0"/>
              <a:t>начальных классов </a:t>
            </a:r>
            <a:endParaRPr lang="ru-RU" dirty="0"/>
          </a:p>
        </p:txBody>
      </p:sp>
      <p:pic>
        <p:nvPicPr>
          <p:cNvPr id="2050" name="Picture 2" descr="C:\Documents and Settings\Admin\Рабочий стол\gh\SAM_02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857364"/>
            <a:ext cx="6801299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Разговор в библиотеке</a:t>
            </a:r>
            <a:endParaRPr lang="ru-RU" sz="4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4" name="Picture 2" descr="C:\Documents and Settings\Admin\Рабочий стол\gh\SAM_02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218290"/>
            <a:ext cx="7858180" cy="5458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Просвещение жителей села</a:t>
            </a:r>
            <a:endParaRPr lang="ru-RU" dirty="0"/>
          </a:p>
        </p:txBody>
      </p:sp>
      <p:pic>
        <p:nvPicPr>
          <p:cNvPr id="4098" name="Picture 2" descr="C:\Documents and Settings\Admin\Рабочий стол\gh\SAM_02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709641"/>
            <a:ext cx="6848491" cy="48253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032324"/>
          </a:xfrm>
        </p:spPr>
        <p:txBody>
          <a:bodyPr/>
          <a:lstStyle/>
          <a:p>
            <a:pPr algn="ctr"/>
            <a:r>
              <a:rPr lang="ru-RU" dirty="0" smtClean="0"/>
              <a:t>Отвечаем на вопросы</a:t>
            </a:r>
            <a:endParaRPr lang="ru-RU" dirty="0"/>
          </a:p>
        </p:txBody>
      </p:sp>
      <p:pic>
        <p:nvPicPr>
          <p:cNvPr id="5122" name="Picture 2" descr="C:\Documents and Settings\Admin\Рабочий стол\gh\SAM_02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714488"/>
            <a:ext cx="6786610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Беседа со старшеклассниками</a:t>
            </a:r>
            <a:endParaRPr lang="ru-RU" dirty="0"/>
          </a:p>
        </p:txBody>
      </p:sp>
      <p:pic>
        <p:nvPicPr>
          <p:cNvPr id="1026" name="Picture 2" descr="C:\Documents and Settings\Admin\Рабочий стол\SAM_02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357298"/>
            <a:ext cx="6643734" cy="4982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859068"/>
          </a:xfrm>
        </p:spPr>
        <p:txBody>
          <a:bodyPr/>
          <a:lstStyle/>
          <a:p>
            <a:pPr algn="ctr"/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7224" y="1928802"/>
            <a:ext cx="7772400" cy="4643470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/>
              <a:t>1.Результаты обследуемого участка  показали, что  природная окрестность села Хилогосон замусорена.</a:t>
            </a:r>
          </a:p>
          <a:p>
            <a:pPr algn="just"/>
            <a:r>
              <a:rPr lang="ru-RU" sz="2800" dirty="0" smtClean="0"/>
              <a:t>2.Металл и пластик составляют  основную часть ТБО.</a:t>
            </a:r>
          </a:p>
          <a:p>
            <a:pPr algn="just"/>
            <a:r>
              <a:rPr lang="ru-RU" sz="2800" dirty="0" smtClean="0"/>
              <a:t>3.Необходима работа  для повышения экологической грамотности  большинства населения.</a:t>
            </a:r>
          </a:p>
          <a:p>
            <a:pPr algn="just"/>
            <a:endParaRPr lang="ru-RU" sz="2800" dirty="0" smtClean="0"/>
          </a:p>
          <a:p>
            <a:pPr algn="just"/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FFFF00"/>
                </a:solidFill>
              </a:rPr>
              <a:t>Рекомендации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smtClean="0">
                <a:solidFill>
                  <a:srgbClr val="FFFF00"/>
                </a:solidFill>
              </a:rPr>
              <a:t/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«Как улучшить экологическое состояние 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 природных окрестностей села Хилогосон?»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571612"/>
            <a:ext cx="8286776" cy="5429288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1.Ликвидация несанкционированных свалок :</a:t>
            </a:r>
          </a:p>
          <a:p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  администрации сельского поселения активизировать  работу по решению проблемы;</a:t>
            </a:r>
          </a:p>
          <a:p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-обращение к жителям села;</a:t>
            </a:r>
          </a:p>
          <a:p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-организация уборки территорий «Экологический десант»;</a:t>
            </a:r>
          </a:p>
          <a:p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 вывоз мусора на санкционированную свалку поселения;</a:t>
            </a:r>
          </a:p>
          <a:p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2.Профилактическая работа:</a:t>
            </a:r>
          </a:p>
          <a:p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-просветительская работа среди населения села (пропаганда экологических знаний);</a:t>
            </a:r>
          </a:p>
          <a:p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	-вторичное использование;</a:t>
            </a:r>
          </a:p>
          <a:p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	-проведение выставки поделок из бытового мусора;</a:t>
            </a:r>
          </a:p>
          <a:p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	-экологические акции, например День экологических знаний (15 апреля), Всемирный день окружающей среды (5 июня).</a:t>
            </a:r>
          </a:p>
          <a:p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	-собственное участие в решении проблемы;</a:t>
            </a:r>
          </a:p>
          <a:p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-опубликование статей в школьной газете;</a:t>
            </a:r>
          </a:p>
          <a:p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-изменение образа жизни;</a:t>
            </a:r>
          </a:p>
          <a:p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-участие в природоохранных мероприятиях.</a:t>
            </a:r>
            <a:endParaRPr lang="ru-RU" sz="1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714488"/>
            <a:ext cx="8229600" cy="3032906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0070C0"/>
                </a:solidFill>
              </a:rPr>
              <a:t>Спасибо за внимание!</a:t>
            </a:r>
            <a:endParaRPr lang="ru-RU" sz="6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644754"/>
          </a:xfrm>
        </p:spPr>
        <p:txBody>
          <a:bodyPr>
            <a:noAutofit/>
          </a:bodyPr>
          <a:lstStyle/>
          <a:p>
            <a:pPr algn="ctr"/>
            <a:r>
              <a:rPr lang="ru-RU" sz="6000" b="0" dirty="0" smtClean="0"/>
              <a:t>Актуальность </a:t>
            </a:r>
            <a:endParaRPr lang="ru-RU" sz="6000" b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357298"/>
            <a:ext cx="7772400" cy="507209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3200" dirty="0" smtClean="0">
                <a:solidFill>
                  <a:srgbClr val="FFFF00"/>
                </a:solidFill>
              </a:rPr>
              <a:t>	</a:t>
            </a:r>
            <a:r>
              <a:rPr lang="ru-RU" sz="3200" b="1" dirty="0" smtClean="0">
                <a:solidFill>
                  <a:srgbClr val="FFFF00"/>
                </a:solidFill>
              </a:rPr>
              <a:t>Бытовые отходы – это ненужные или потерявшие свою полезность предметы или вещества. Проблема  утилизации бытового мусора становится проблемой общечеловеческой. Если мы хотим сохранить нашу планету для потомков красивой, удобной для жизни, здоровой экологически, а не в виде всемирной свалки, то за решение этих вопросов надо браться уже сейчас, объединяя усилия всех людей. Ведь было бы обидно задохнуться в собственном мусоре</a:t>
            </a:r>
            <a:r>
              <a:rPr lang="ru-RU" b="1" dirty="0" smtClean="0">
                <a:solidFill>
                  <a:srgbClr val="FFFF00"/>
                </a:solidFill>
              </a:rPr>
              <a:t>.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dirty="0" smtClean="0"/>
              <a:t>Гипотеза</a:t>
            </a:r>
            <a:endParaRPr lang="ru-RU" sz="7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Экологическое состояние</a:t>
            </a:r>
            <a:r>
              <a:rPr lang="ru-RU" b="1" dirty="0" smtClean="0"/>
              <a:t> </a:t>
            </a:r>
            <a:r>
              <a:rPr lang="ru-RU" dirty="0" smtClean="0"/>
              <a:t>природных окрестностей села Хилогосон будет благополучное при условии, если:</a:t>
            </a:r>
          </a:p>
          <a:p>
            <a:r>
              <a:rPr lang="ru-RU" dirty="0" smtClean="0"/>
              <a:t>-будет экологически грамотное поведение каждого  жителя села Хилогосон;</a:t>
            </a:r>
          </a:p>
          <a:p>
            <a:r>
              <a:rPr lang="ru-RU" dirty="0" smtClean="0"/>
              <a:t>-будут своевременные действия и решения администрации сельского поселения «Хилогосонское»;</a:t>
            </a:r>
          </a:p>
          <a:p>
            <a:r>
              <a:rPr lang="ru-RU" dirty="0" smtClean="0"/>
              <a:t>-будет проводиться активная работа по пропаганде сохранения окружающей среды среди населения.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Методика исследования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 algn="just"/>
            <a:r>
              <a:rPr lang="ru-RU" dirty="0" smtClean="0"/>
              <a:t>1. На изучаемой территории найти места свалок мусора и отходов, обследовать участок местности.</a:t>
            </a:r>
          </a:p>
          <a:p>
            <a:pPr lvl="0" algn="just"/>
            <a:r>
              <a:rPr lang="ru-RU" dirty="0" smtClean="0"/>
              <a:t>2. Определить размеры, общую площадь территории, занятой под мусор и другие отходы. </a:t>
            </a:r>
          </a:p>
          <a:p>
            <a:pPr lvl="0" algn="just"/>
            <a:r>
              <a:rPr lang="ru-RU" dirty="0" smtClean="0"/>
              <a:t>3. Выяснить, какова его засорённость по шкале (чисто, достаточно чисто, умеренно чисто, замусорено, сильно замусорено).</a:t>
            </a:r>
          </a:p>
          <a:p>
            <a:pPr algn="just"/>
            <a:r>
              <a:rPr lang="ru-RU" dirty="0" smtClean="0"/>
              <a:t>4.Установить характер отходов и оценить их влияние на окружающую среду. Данные обследования территории оформить в виде таблицы «Засорённость территории»</a:t>
            </a:r>
          </a:p>
          <a:p>
            <a:pPr algn="just"/>
            <a:r>
              <a:rPr lang="ru-RU" dirty="0" smtClean="0"/>
              <a:t> 5.На основании полученных данных приготовить рекомендации для жителей села и предложить меры для более эффективной утилизации отходов на данной территории.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246638"/>
          </a:xfrm>
        </p:spPr>
        <p:txBody>
          <a:bodyPr/>
          <a:lstStyle/>
          <a:p>
            <a:pPr algn="ctr"/>
            <a:r>
              <a:rPr lang="ru-RU" dirty="0" smtClean="0"/>
              <a:t>Оборудование и материалы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блокнот</a:t>
            </a:r>
          </a:p>
          <a:p>
            <a:r>
              <a:rPr lang="ru-RU" dirty="0" smtClean="0"/>
              <a:t> карандаш</a:t>
            </a:r>
          </a:p>
          <a:p>
            <a:r>
              <a:rPr lang="ru-RU" dirty="0" smtClean="0"/>
              <a:t>метровая лента</a:t>
            </a:r>
          </a:p>
          <a:p>
            <a:r>
              <a:rPr lang="ru-RU" dirty="0" smtClean="0"/>
              <a:t>таблица</a:t>
            </a:r>
          </a:p>
          <a:p>
            <a:r>
              <a:rPr lang="ru-RU" dirty="0" smtClean="0"/>
              <a:t>фотоаппарат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Этапы: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5400" dirty="0" smtClean="0"/>
              <a:t>1 этап </a:t>
            </a:r>
          </a:p>
          <a:p>
            <a:pPr algn="ctr">
              <a:buNone/>
            </a:pPr>
            <a:r>
              <a:rPr lang="ru-RU" sz="5400" dirty="0" smtClean="0"/>
              <a:t>	Работа с различной научной и справочной литературой,</a:t>
            </a:r>
          </a:p>
          <a:p>
            <a:pPr algn="ctr">
              <a:buNone/>
            </a:pPr>
            <a:r>
              <a:rPr lang="ru-RU" sz="5400" dirty="0" smtClean="0"/>
              <a:t> сбор информации по теме исследования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815351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pPr algn="ctr">
              <a:buNone/>
            </a:pPr>
            <a:r>
              <a:rPr lang="ru-RU" sz="4600" dirty="0" smtClean="0"/>
              <a:t>Мы выяснили, что…</a:t>
            </a:r>
          </a:p>
          <a:p>
            <a:pPr algn="ctr">
              <a:buNone/>
            </a:pPr>
            <a:endParaRPr lang="ru-RU" dirty="0" smtClean="0"/>
          </a:p>
          <a:p>
            <a:pPr lvl="1">
              <a:buNone/>
            </a:pPr>
            <a:endParaRPr lang="ru-RU" dirty="0" smtClean="0"/>
          </a:p>
          <a:p>
            <a:pPr lvl="1" algn="just">
              <a:buNone/>
            </a:pPr>
            <a:r>
              <a:rPr lang="ru-RU" sz="3200" dirty="0" smtClean="0"/>
              <a:t>	Одной из наиболее острых экологических проблем в настоящее время является загрязнение окружающей природной среды бытовыми отходами.</a:t>
            </a:r>
          </a:p>
          <a:p>
            <a:r>
              <a:rPr lang="ru-RU" dirty="0" smtClean="0"/>
              <a:t>На каждого из 6 млрд. жителей нашей планеты приходится в среднем около 1 тонны мусора в год. Если весь накапливающийся за год мусор не уничтожать и не перерабатывать, а ссыпать в одну кучу, образовалась бы гора высотой с Эльбрус – высочайшую горную вершину Европы (5642м).</a:t>
            </a:r>
          </a:p>
          <a:p>
            <a:r>
              <a:rPr lang="ru-RU" dirty="0" smtClean="0"/>
              <a:t>Можно назвать несколько причин увеличения количества мусора: </a:t>
            </a:r>
          </a:p>
          <a:p>
            <a:r>
              <a:rPr lang="ru-RU" dirty="0" smtClean="0"/>
              <a:t>- рост производства товаров массового потребления одноразового использования;</a:t>
            </a:r>
          </a:p>
          <a:p>
            <a:r>
              <a:rPr lang="ru-RU" dirty="0" smtClean="0"/>
              <a:t>-увеличение количества упаковки;</a:t>
            </a:r>
          </a:p>
          <a:p>
            <a:r>
              <a:rPr lang="ru-RU" dirty="0" smtClean="0"/>
              <a:t>-повышение уровня жизни, позволяющее пригодные к использованию вещи заменять новыми.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377</TotalTime>
  <Words>622</Words>
  <Application>Microsoft Office PowerPoint</Application>
  <PresentationFormat>Экран (4:3)</PresentationFormat>
  <Paragraphs>129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Апекс</vt:lpstr>
      <vt:lpstr>Проект</vt:lpstr>
      <vt:lpstr>Цель: определить загрязнённость бытовым мусором природных окрестностей села Хилогосон   </vt:lpstr>
      <vt:lpstr>Объект: природные окрестности села Хилогосон. Предмет: загрязнённость твёрдыми бытовыми отходами. </vt:lpstr>
      <vt:lpstr>Актуальность </vt:lpstr>
      <vt:lpstr>Гипотеза</vt:lpstr>
      <vt:lpstr>Методика исследования</vt:lpstr>
      <vt:lpstr>Оборудование и материалы</vt:lpstr>
      <vt:lpstr>Этапы:</vt:lpstr>
      <vt:lpstr> </vt:lpstr>
      <vt:lpstr>Знаете ли Вы…</vt:lpstr>
      <vt:lpstr>Глобальная  экологическая проблема</vt:lpstr>
      <vt:lpstr>Экологическая проблема  страны</vt:lpstr>
      <vt:lpstr>2 этап</vt:lpstr>
      <vt:lpstr>Социальный опрос учащихся </vt:lpstr>
      <vt:lpstr>Результаты соц. опроса</vt:lpstr>
      <vt:lpstr>3.Назовите причины загрязнения</vt:lpstr>
      <vt:lpstr>4.Знаете ли Вы, где находится санкционированная свалка?</vt:lpstr>
      <vt:lpstr>5.Ощущаете ли Вы влияние загрязнённости на ваше здоровье и настроение ?</vt:lpstr>
      <vt:lpstr>6.Как Вы думаете, что будет с природой и населением в скором будущем, если будет продолжаться засорение природных окрестностей села?</vt:lpstr>
      <vt:lpstr>7.Какие виды отходов  в вашем доме накапливается больше всего?</vt:lpstr>
      <vt:lpstr>8. Приведите примеры вторичного использования вами старых вещей ,  упаковок и др.?</vt:lpstr>
      <vt:lpstr>9. Предложите пути решения проблемы загрязнения бытовым мусором природных окрестностей </vt:lpstr>
      <vt:lpstr>10. Какой  личный вклад Вы можете внести в решение данной проблемы? </vt:lpstr>
      <vt:lpstr>3 этап</vt:lpstr>
      <vt:lpstr>Проблема бытового мусора </vt:lpstr>
      <vt:lpstr>Обследование участка местности</vt:lpstr>
      <vt:lpstr>Определение площади распространения мусора</vt:lpstr>
      <vt:lpstr>Определение видов мусора</vt:lpstr>
      <vt:lpstr>4 этап </vt:lpstr>
      <vt:lpstr>Беседа с учащимися  начальных классов </vt:lpstr>
      <vt:lpstr>Разговор в библиотеке</vt:lpstr>
      <vt:lpstr>Просвещение жителей села</vt:lpstr>
      <vt:lpstr>Отвечаем на вопросы</vt:lpstr>
      <vt:lpstr>Беседа со старшеклассниками</vt:lpstr>
      <vt:lpstr>Выводы:</vt:lpstr>
      <vt:lpstr>Рекомендации  «Как улучшить экологическое состояние   природных окрестностей села Хилогосон?»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</dc:title>
  <dc:creator>Admin</dc:creator>
  <cp:lastModifiedBy>Admin</cp:lastModifiedBy>
  <cp:revision>45</cp:revision>
  <dcterms:created xsi:type="dcterms:W3CDTF">2010-11-19T10:46:35Z</dcterms:created>
  <dcterms:modified xsi:type="dcterms:W3CDTF">2010-11-26T05:44:21Z</dcterms:modified>
</cp:coreProperties>
</file>